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6" r:id="rId3"/>
    <p:sldId id="268" r:id="rId4"/>
    <p:sldId id="275" r:id="rId5"/>
    <p:sldId id="270" r:id="rId6"/>
    <p:sldId id="284" r:id="rId7"/>
    <p:sldId id="281" r:id="rId8"/>
    <p:sldId id="282" r:id="rId9"/>
    <p:sldId id="288" r:id="rId10"/>
    <p:sldId id="271" r:id="rId11"/>
    <p:sldId id="290" r:id="rId12"/>
    <p:sldId id="289" r:id="rId13"/>
    <p:sldId id="276" r:id="rId14"/>
    <p:sldId id="277" r:id="rId15"/>
    <p:sldId id="278" r:id="rId16"/>
    <p:sldId id="279" r:id="rId17"/>
    <p:sldId id="280" r:id="rId18"/>
    <p:sldId id="273" r:id="rId19"/>
    <p:sldId id="291" r:id="rId20"/>
    <p:sldId id="292" r:id="rId21"/>
    <p:sldId id="293" r:id="rId22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B201"/>
    <a:srgbClr val="0937FB"/>
    <a:srgbClr val="EDCB01"/>
    <a:srgbClr val="FEE550"/>
    <a:srgbClr val="4265FC"/>
    <a:srgbClr val="6784FD"/>
    <a:srgbClr val="244DFC"/>
    <a:srgbClr val="0224B6"/>
    <a:srgbClr val="3366FF"/>
    <a:srgbClr val="FD2F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167" autoAdjust="0"/>
  </p:normalViewPr>
  <p:slideViewPr>
    <p:cSldViewPr>
      <p:cViewPr>
        <p:scale>
          <a:sx n="70" d="100"/>
          <a:sy n="70" d="100"/>
        </p:scale>
        <p:origin x="-6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4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UY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PARTICIPAÇÃO DA DEALERNET NO MERCADO</c:v>
                </c:pt>
              </c:strCache>
            </c:strRef>
          </c:tx>
          <c:dLbls>
            <c:dLbl>
              <c:idx val="2"/>
              <c:layout>
                <c:manualLayout>
                  <c:x val="0.19543225065616859"/>
                  <c:y val="9.309793307086662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Plan1!$A$2:$A$4</c:f>
              <c:strCache>
                <c:ptCount val="3"/>
                <c:pt idx="0">
                  <c:v>VEÍCULOS</c:v>
                </c:pt>
                <c:pt idx="1">
                  <c:v>CAMINHÕES</c:v>
                </c:pt>
                <c:pt idx="2">
                  <c:v>MOTOS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0.19000000000000025</c:v>
                </c:pt>
                <c:pt idx="1">
                  <c:v>0.1</c:v>
                </c:pt>
                <c:pt idx="2" formatCode="0.0%">
                  <c:v>9.5000000000000237E-2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es-UY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5FEFB-4B27-4110-BE2F-BAE96151DDB2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955DE-BD73-4ABB-96F1-AA922CCC59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C79A4-0131-4C4F-B0BF-DE35D5E97B60}" type="datetimeFigureOut">
              <a:rPr lang="en-US" smtClean="0"/>
              <a:pPr/>
              <a:t>9/14/2010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BB28C-1312-4705-9505-74889E29AB9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u="sng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BB28C-1312-4705-9505-74889E29AB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WWP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BB28C-1312-4705-9505-74889E29AB9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84E273-3A36-4C6B-BDD5-71F72C085DD5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E5DE3B-4954-4523-B93C-6B4D7549830D}" type="slidenum">
              <a:rPr lang="es-ES_trad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BB28C-1312-4705-9505-74889E29AB9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BB28C-1312-4705-9505-74889E29AB9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BB28C-1312-4705-9505-74889E29AB9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8740" y="2391023"/>
            <a:ext cx="6550496" cy="1470025"/>
          </a:xfrm>
        </p:spPr>
        <p:txBody>
          <a:bodyPr>
            <a:noAutofit/>
          </a:bodyPr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02224"/>
            <a:ext cx="6584776" cy="9829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08912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19256" cy="475252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08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8219256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50000"/>
        <a:buFontTx/>
        <a:buBlip>
          <a:blip r:embed="rId14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50000"/>
        <a:buFontTx/>
        <a:buBlip>
          <a:blip r:embed="rId14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50000"/>
        <a:buFontTx/>
        <a:buBlip>
          <a:blip r:embed="rId14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50000"/>
        <a:buFontTx/>
        <a:buBlip>
          <a:blip r:embed="rId14"/>
        </a:buBlip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SzPct val="50000"/>
        <a:buFontTx/>
        <a:buBlip>
          <a:blip r:embed="rId14"/>
        </a:buBlip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mail@miempresa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gif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mailto:jalvarez@dvelop.com.u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smtClean="0"/>
              <a:t>WorkWithPlus 4.0</a:t>
            </a:r>
            <a:endParaRPr lang="es-U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UY" noProof="0" dirty="0" smtClean="0"/>
              <a:t>Ing. Joaquín Alvarez</a:t>
            </a:r>
          </a:p>
          <a:p>
            <a:r>
              <a:rPr lang="es-UY" noProof="0" dirty="0" smtClean="0">
                <a:hlinkClick r:id="rId3"/>
              </a:rPr>
              <a:t>jalvarez@dvelop.com.uy</a:t>
            </a:r>
            <a:endParaRPr lang="es-UY" noProof="0" dirty="0" smtClean="0"/>
          </a:p>
        </p:txBody>
      </p:sp>
      <p:pic>
        <p:nvPicPr>
          <p:cNvPr id="4" name="3 Imagen" descr="102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1902" y="180968"/>
            <a:ext cx="2794594" cy="115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Evolución</a:t>
            </a:r>
            <a:r>
              <a:rPr lang="en-US" dirty="0" smtClean="0"/>
              <a:t> / </a:t>
            </a:r>
            <a:r>
              <a:rPr lang="en-US" dirty="0" err="1" smtClean="0"/>
              <a:t>Soporte</a:t>
            </a:r>
            <a:endParaRPr lang="es-UY" dirty="0"/>
          </a:p>
        </p:txBody>
      </p:sp>
      <p:sp>
        <p:nvSpPr>
          <p:cNvPr id="4" name="3 CuadroTexto"/>
          <p:cNvSpPr txBox="1"/>
          <p:nvPr/>
        </p:nvSpPr>
        <p:spPr>
          <a:xfrm>
            <a:off x="504056" y="1772816"/>
            <a:ext cx="6588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“…they are always willing to listen to our needs and incorporate new functionality…” </a:t>
            </a:r>
          </a:p>
          <a:p>
            <a:pPr algn="r"/>
            <a:r>
              <a:rPr lang="en-US" sz="2400" dirty="0" smtClean="0"/>
              <a:t>Jack Eakins - </a:t>
            </a:r>
            <a:r>
              <a:rPr lang="en-US" sz="2400" dirty="0" err="1" smtClean="0"/>
              <a:t>TechPG</a:t>
            </a:r>
            <a:endParaRPr lang="es-UY" sz="2400" dirty="0"/>
          </a:p>
        </p:txBody>
      </p:sp>
      <p:pic>
        <p:nvPicPr>
          <p:cNvPr id="5" name="4 Imagen" descr="fl_2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2060848"/>
            <a:ext cx="1008112" cy="756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611560" y="4005064"/>
            <a:ext cx="6588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“…</a:t>
            </a:r>
            <a:r>
              <a:rPr lang="es-AR" sz="2400" i="1" dirty="0" smtClean="0"/>
              <a:t>y han hecho muchas mejoras que propusimos atendiendo a nuestros pedidos en tiempo y forma</a:t>
            </a:r>
            <a:r>
              <a:rPr lang="en-US" sz="2400" i="1" dirty="0" smtClean="0"/>
              <a:t>…” </a:t>
            </a:r>
          </a:p>
          <a:p>
            <a:pPr algn="r"/>
            <a:r>
              <a:rPr lang="en-US" sz="2400" dirty="0" smtClean="0"/>
              <a:t>Juan Manuel Cons – </a:t>
            </a:r>
            <a:r>
              <a:rPr lang="en-US" sz="2400" dirty="0" err="1" smtClean="0"/>
              <a:t>Banco</a:t>
            </a:r>
            <a:r>
              <a:rPr lang="en-US" sz="2400" dirty="0" smtClean="0"/>
              <a:t> </a:t>
            </a:r>
            <a:r>
              <a:rPr lang="en-US" sz="2400" dirty="0" err="1" smtClean="0"/>
              <a:t>Supervielle</a:t>
            </a:r>
            <a:endParaRPr lang="es-UY" sz="2400" dirty="0"/>
          </a:p>
        </p:txBody>
      </p:sp>
      <p:pic>
        <p:nvPicPr>
          <p:cNvPr id="7" name="6 Imagen" descr="bandera_argentin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509120"/>
            <a:ext cx="1008112" cy="756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Evolución</a:t>
            </a:r>
            <a:r>
              <a:rPr lang="en-US" dirty="0" smtClean="0"/>
              <a:t> / </a:t>
            </a:r>
            <a:r>
              <a:rPr lang="en-US" dirty="0" err="1" smtClean="0"/>
              <a:t>Soporte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 continua </a:t>
            </a:r>
            <a:r>
              <a:rPr lang="en-US" dirty="0" err="1" smtClean="0"/>
              <a:t>evolución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Requerimientos</a:t>
            </a:r>
            <a:r>
              <a:rPr lang="en-US" dirty="0" smtClean="0"/>
              <a:t>/</a:t>
            </a:r>
            <a:r>
              <a:rPr lang="en-US" dirty="0" err="1" smtClean="0"/>
              <a:t>recomendaciones</a:t>
            </a:r>
            <a:r>
              <a:rPr lang="en-US" dirty="0" smtClean="0"/>
              <a:t> de </a:t>
            </a:r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endParaRPr lang="es-UY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Avances</a:t>
            </a:r>
            <a:r>
              <a:rPr lang="en-US" dirty="0" smtClean="0"/>
              <a:t> </a:t>
            </a:r>
            <a:r>
              <a:rPr lang="en-US" dirty="0" err="1" smtClean="0"/>
              <a:t>tecnológicos</a:t>
            </a:r>
            <a:r>
              <a:rPr lang="en-US" dirty="0" smtClean="0"/>
              <a:t> y </a:t>
            </a:r>
            <a:r>
              <a:rPr lang="en-US" dirty="0" err="1" smtClean="0"/>
              <a:t>tendencias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6" name="5 Triángulo isósceles"/>
          <p:cNvSpPr/>
          <p:nvPr/>
        </p:nvSpPr>
        <p:spPr>
          <a:xfrm>
            <a:off x="1547664" y="3789040"/>
            <a:ext cx="5639512" cy="1611289"/>
          </a:xfrm>
          <a:prstGeom prst="triangle">
            <a:avLst/>
          </a:prstGeom>
          <a:solidFill>
            <a:srgbClr val="EDCB0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6 CuadroTexto"/>
          <p:cNvSpPr txBox="1"/>
          <p:nvPr/>
        </p:nvSpPr>
        <p:spPr>
          <a:xfrm>
            <a:off x="2699792" y="542606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Costo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Beneficio</a:t>
            </a:r>
            <a:endParaRPr lang="es-UY" sz="2800" b="1" dirty="0" smtClean="0"/>
          </a:p>
        </p:txBody>
      </p:sp>
      <p:sp>
        <p:nvSpPr>
          <p:cNvPr id="11" name="10 Triángulo isósceles"/>
          <p:cNvSpPr/>
          <p:nvPr/>
        </p:nvSpPr>
        <p:spPr>
          <a:xfrm rot="7242941">
            <a:off x="1169184" y="2562391"/>
            <a:ext cx="4881198" cy="1394628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11 CuadroTexto"/>
          <p:cNvSpPr txBox="1"/>
          <p:nvPr/>
        </p:nvSpPr>
        <p:spPr>
          <a:xfrm>
            <a:off x="395536" y="2516123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Flexibilidad</a:t>
            </a:r>
            <a:endParaRPr lang="en-US" sz="2800" dirty="0" smtClean="0"/>
          </a:p>
        </p:txBody>
      </p:sp>
      <p:sp>
        <p:nvSpPr>
          <p:cNvPr id="13" name="12 Triángulo isósceles"/>
          <p:cNvSpPr/>
          <p:nvPr/>
        </p:nvSpPr>
        <p:spPr>
          <a:xfrm rot="14431857">
            <a:off x="2665751" y="2524506"/>
            <a:ext cx="4705828" cy="1344522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CuadroTexto"/>
          <p:cNvSpPr txBox="1"/>
          <p:nvPr/>
        </p:nvSpPr>
        <p:spPr>
          <a:xfrm>
            <a:off x="5076056" y="2329716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Evolución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800" dirty="0" err="1" smtClean="0"/>
              <a:t>Soporte</a:t>
            </a:r>
            <a:endParaRPr lang="es-UY" sz="2800" dirty="0" err="1" smtClean="0"/>
          </a:p>
        </p:txBody>
      </p:sp>
      <p:pic>
        <p:nvPicPr>
          <p:cNvPr id="34818" name="Picture 2" descr="C:\Users\jalvarez\Desktop\Untitled-3 cop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0512" y="2605518"/>
            <a:ext cx="1958920" cy="1822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42875"/>
            <a:ext cx="8258175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pt-BR" dirty="0" err="1" smtClean="0"/>
              <a:t>Quienes</a:t>
            </a:r>
            <a:r>
              <a:rPr lang="pt-BR" dirty="0" smtClean="0"/>
              <a:t> somos?</a:t>
            </a:r>
            <a:endParaRPr lang="es-UY" dirty="0" smtClean="0"/>
          </a:p>
        </p:txBody>
      </p:sp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317698" y="1052736"/>
            <a:ext cx="828675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000">
              <a:spcBef>
                <a:spcPct val="20000"/>
              </a:spcBef>
              <a:spcAft>
                <a:spcPts val="1200"/>
              </a:spcAft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  <a:defRPr/>
            </a:pP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20 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aÑos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</a:t>
            </a: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de 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experiEncia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PROPORCIONANDO soluciones en 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el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mercado 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automotRIZ</a:t>
            </a:r>
            <a:endParaRPr lang="pt-BR" sz="1500" cap="all" dirty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  <a:ea typeface="SF Intellivised Extended"/>
              <a:cs typeface="SF Intellivised Extended"/>
            </a:endParaRPr>
          </a:p>
          <a:p>
            <a:pPr indent="342000">
              <a:spcBef>
                <a:spcPct val="20000"/>
              </a:spcBef>
              <a:spcAft>
                <a:spcPts val="1200"/>
              </a:spcAft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  <a:defRPr/>
            </a:pP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Oficinas 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regionales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eN Lauro </a:t>
            </a: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de Freitas 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(</a:t>
            </a: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Ba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) y São </a:t>
            </a: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Paulo</a:t>
            </a:r>
          </a:p>
          <a:p>
            <a:pPr indent="342000">
              <a:spcBef>
                <a:spcPct val="20000"/>
              </a:spcBef>
              <a:spcAft>
                <a:spcPts val="1200"/>
              </a:spcAft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  <a:defRPr/>
            </a:pP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150 </a:t>
            </a:r>
            <a:r>
              <a:rPr lang="pt-BR" sz="1500" cap="all" dirty="0" err="1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cOLABORADORES</a:t>
            </a:r>
            <a:endParaRPr lang="pt-BR" sz="1500" cap="all" dirty="0">
              <a:solidFill>
                <a:schemeClr val="tx1">
                  <a:lumMod val="95000"/>
                  <a:lumOff val="5000"/>
                </a:schemeClr>
              </a:solidFill>
              <a:latin typeface="Verdana" pitchFamily="34" charset="0"/>
              <a:ea typeface="SF Intellivised Extended"/>
              <a:cs typeface="SF Intellivised Extended"/>
            </a:endParaRPr>
          </a:p>
          <a:p>
            <a:pPr marL="0" lvl="1" indent="342000">
              <a:spcBef>
                <a:spcPct val="20000"/>
              </a:spcBef>
              <a:spcAft>
                <a:spcPts val="1200"/>
              </a:spcAft>
              <a:buClr>
                <a:schemeClr val="bg2">
                  <a:lumMod val="10000"/>
                </a:schemeClr>
              </a:buClr>
              <a:buFont typeface="Wingdings" pitchFamily="2" charset="2"/>
              <a:buChar char="§"/>
              <a:defRPr/>
            </a:pPr>
            <a:r>
              <a:rPr lang="pt-BR" sz="1500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Certificación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CMMI </a:t>
            </a: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nível 2 </a:t>
            </a:r>
            <a:r>
              <a:rPr lang="pt-BR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y </a:t>
            </a:r>
            <a:r>
              <a:rPr lang="en-US" sz="150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Microsoft </a:t>
            </a:r>
            <a:r>
              <a:rPr lang="en-US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Gold Partner</a:t>
            </a:r>
            <a:r>
              <a:rPr lang="pt-BR" sz="1500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SF Intellivised Extended"/>
                <a:cs typeface="SF Intellivised Extended"/>
              </a:rPr>
              <a:t> </a:t>
            </a:r>
          </a:p>
        </p:txBody>
      </p:sp>
      <p:pic>
        <p:nvPicPr>
          <p:cNvPr id="5137" name="Picture 2" descr="M:\Logos\logo Dealernet (gestão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2122" y="116632"/>
            <a:ext cx="1984374" cy="76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tângulo 4"/>
          <p:cNvSpPr>
            <a:spLocks noChangeArrowheads="1"/>
          </p:cNvSpPr>
          <p:nvPr/>
        </p:nvSpPr>
        <p:spPr bwMode="auto">
          <a:xfrm>
            <a:off x="323528" y="2852936"/>
            <a:ext cx="8640960" cy="380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EL ERP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Dealernet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es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la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solución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administración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los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procesos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negocios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las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automotoras, integrado a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los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sistemas y bases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datos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las</a:t>
            </a:r>
            <a:r>
              <a:rPr lang="pt-B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montadoras de autos.</a:t>
            </a:r>
          </a:p>
          <a:p>
            <a:pPr marL="1713600" lvl="5" indent="-3420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Vehículos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  <a:p>
            <a:pPr marL="1713600" lvl="5" indent="-3420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Asistencia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Técnica</a:t>
            </a: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  <a:p>
            <a:pPr marL="1713600" lvl="5" indent="-3420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Stock y </a:t>
            </a: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balcón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de </a:t>
            </a: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piezas</a:t>
            </a: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  <a:p>
            <a:pPr marL="1713600" lvl="5" indent="-3420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Administrativo (</a:t>
            </a: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Financiero</a:t>
            </a:r>
            <a:r>
              <a:rPr lang="pt-BR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, </a:t>
            </a: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Contable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y Fiscal)</a:t>
            </a: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  <a:p>
            <a:pPr marL="1713600" lvl="5" indent="-3420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Integración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pt-BR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con</a:t>
            </a:r>
            <a:r>
              <a:rPr lang="pt-B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cs typeface="Arial" charset="0"/>
              </a:rPr>
              <a:t> la fábrica</a:t>
            </a: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  <a:p>
            <a:pPr lvl="1">
              <a:buFont typeface="Wingdings" pitchFamily="2" charset="2"/>
              <a:buNone/>
              <a:defRPr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cs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79512" y="2924944"/>
            <a:ext cx="87849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pt-BR" dirty="0" smtClean="0"/>
              <a:t>Clientes</a:t>
            </a:r>
            <a:endParaRPr lang="es-UY" dirty="0" smtClean="0"/>
          </a:p>
        </p:txBody>
      </p:sp>
      <p:graphicFrame>
        <p:nvGraphicFramePr>
          <p:cNvPr id="6" name="Gráfico 5"/>
          <p:cNvGraphicFramePr/>
          <p:nvPr/>
        </p:nvGraphicFramePr>
        <p:xfrm>
          <a:off x="539552" y="2924944"/>
          <a:ext cx="8136904" cy="39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357554" y="3969931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MOTOS</a:t>
            </a:r>
            <a:endParaRPr lang="en-US" sz="1600" b="1" dirty="0">
              <a:latin typeface="Trebuchet MS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148064" y="4185955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AUTOS</a:t>
            </a:r>
            <a:endParaRPr lang="en-US" sz="1600" b="1" dirty="0">
              <a:latin typeface="Trebuchet MS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714612" y="4762019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CAMIONES</a:t>
            </a:r>
            <a:endParaRPr lang="en-US" sz="1600" b="1" dirty="0">
              <a:latin typeface="Trebuchet MS" pitchFamily="34" charset="0"/>
            </a:endParaRPr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475252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Más</a:t>
            </a:r>
            <a:r>
              <a:rPr lang="en-US" sz="2800" dirty="0" smtClean="0"/>
              <a:t> de 40.000 </a:t>
            </a:r>
            <a:r>
              <a:rPr lang="en-US" sz="2800" dirty="0" err="1" smtClean="0"/>
              <a:t>usuarios</a:t>
            </a:r>
            <a:endParaRPr lang="en-US" sz="2800" dirty="0" smtClean="0"/>
          </a:p>
          <a:p>
            <a:r>
              <a:rPr lang="es-UY" sz="2800" dirty="0" smtClean="0"/>
              <a:t>Más de 1.300 clientes en todo BRASIL</a:t>
            </a:r>
          </a:p>
          <a:p>
            <a:r>
              <a:rPr lang="es-UY" sz="2800" dirty="0" smtClean="0"/>
              <a:t>85% de la red FIAT y 70% de la red IVECO</a:t>
            </a:r>
            <a:endParaRPr lang="es-UY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Conversión</a:t>
            </a:r>
            <a:r>
              <a:rPr lang="en-US" dirty="0" smtClean="0"/>
              <a:t> a GX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Powerbuilder</a:t>
            </a:r>
            <a:endParaRPr lang="en-US" dirty="0" smtClean="0"/>
          </a:p>
          <a:p>
            <a:r>
              <a:rPr lang="en-US" dirty="0" smtClean="0"/>
              <a:t>SQLServer</a:t>
            </a:r>
          </a:p>
          <a:p>
            <a:r>
              <a:rPr lang="en-US" dirty="0" smtClean="0"/>
              <a:t>15.000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funcionales</a:t>
            </a:r>
            <a:endParaRPr lang="en-US" dirty="0" smtClean="0"/>
          </a:p>
          <a:p>
            <a:r>
              <a:rPr lang="en-US" dirty="0" smtClean="0"/>
              <a:t>10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siendo</a:t>
            </a:r>
            <a:r>
              <a:rPr lang="en-US" dirty="0" smtClean="0"/>
              <a:t> </a:t>
            </a:r>
            <a:r>
              <a:rPr lang="en-US" dirty="0" err="1" smtClean="0"/>
              <a:t>desarrollado</a:t>
            </a:r>
            <a:endParaRPr lang="en-US" dirty="0" smtClean="0"/>
          </a:p>
          <a:p>
            <a:r>
              <a:rPr lang="en-US" dirty="0" err="1" smtClean="0"/>
              <a:t>intentos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migración</a:t>
            </a:r>
            <a:r>
              <a:rPr lang="en-US" dirty="0" smtClean="0"/>
              <a:t> </a:t>
            </a:r>
            <a:r>
              <a:rPr lang="en-US" dirty="0" err="1" smtClean="0"/>
              <a:t>fallidos</a:t>
            </a:r>
            <a:endParaRPr lang="pt-B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GeneXus</a:t>
            </a:r>
            <a:r>
              <a:rPr lang="en-US" dirty="0" smtClean="0"/>
              <a:t> </a:t>
            </a:r>
            <a:r>
              <a:rPr lang="en-US" dirty="0" err="1" smtClean="0"/>
              <a:t>Ev</a:t>
            </a:r>
            <a:r>
              <a:rPr lang="en-US" dirty="0" smtClean="0"/>
              <a:t> 1</a:t>
            </a:r>
          </a:p>
          <a:p>
            <a:r>
              <a:rPr lang="en-US" dirty="0" err="1" smtClean="0"/>
              <a:t>GeneXus</a:t>
            </a:r>
            <a:r>
              <a:rPr lang="en-US" dirty="0" smtClean="0"/>
              <a:t> Server</a:t>
            </a:r>
          </a:p>
          <a:p>
            <a:r>
              <a:rPr lang="en-US" b="1" dirty="0" err="1" smtClean="0"/>
              <a:t>WorkWithPlus</a:t>
            </a:r>
            <a:endParaRPr lang="en-US" b="1" dirty="0" smtClean="0"/>
          </a:p>
          <a:p>
            <a:r>
              <a:rPr lang="en-US" dirty="0" smtClean="0"/>
              <a:t>.NET</a:t>
            </a:r>
          </a:p>
          <a:p>
            <a:r>
              <a:rPr lang="en-US" dirty="0" smtClean="0"/>
              <a:t>SQLServer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año</a:t>
            </a:r>
            <a:r>
              <a:rPr lang="en-US" dirty="0" smtClean="0"/>
              <a:t> </a:t>
            </a:r>
            <a:r>
              <a:rPr lang="en-US" dirty="0" err="1" smtClean="0"/>
              <a:t>conversión</a:t>
            </a:r>
            <a:endParaRPr lang="en-US" dirty="0" smtClean="0"/>
          </a:p>
          <a:p>
            <a:r>
              <a:rPr lang="en-US" dirty="0" smtClean="0"/>
              <a:t>15 </a:t>
            </a:r>
            <a:r>
              <a:rPr lang="en-US" dirty="0" err="1" smtClean="0"/>
              <a:t>programadores</a:t>
            </a:r>
            <a:r>
              <a:rPr lang="en-US" dirty="0" smtClean="0"/>
              <a:t> (</a:t>
            </a:r>
            <a:r>
              <a:rPr lang="en-US" dirty="0" err="1" smtClean="0"/>
              <a:t>equipo</a:t>
            </a:r>
            <a:r>
              <a:rPr lang="en-US" dirty="0" smtClean="0"/>
              <a:t> </a:t>
            </a:r>
            <a:r>
              <a:rPr lang="en-US" dirty="0" err="1" smtClean="0"/>
              <a:t>mixto</a:t>
            </a:r>
            <a:r>
              <a:rPr lang="en-US" dirty="0" smtClean="0"/>
              <a:t>)</a:t>
            </a:r>
            <a:endParaRPr lang="pt-BR" dirty="0"/>
          </a:p>
        </p:txBody>
      </p:sp>
      <p:sp>
        <p:nvSpPr>
          <p:cNvPr id="6" name="Rectangle 5"/>
          <p:cNvSpPr/>
          <p:nvPr/>
        </p:nvSpPr>
        <p:spPr>
          <a:xfrm>
            <a:off x="539552" y="1412776"/>
            <a:ext cx="2880320" cy="576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ANTES</a:t>
            </a:r>
            <a:endParaRPr lang="pt-BR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8024" y="1412776"/>
            <a:ext cx="3024336" cy="576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RETO</a:t>
            </a:r>
            <a:endParaRPr lang="pt-BR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Ventajas</a:t>
            </a:r>
            <a:r>
              <a:rPr lang="en-US" dirty="0" smtClean="0"/>
              <a:t> </a:t>
            </a:r>
            <a:r>
              <a:rPr lang="en-US" dirty="0" err="1" smtClean="0"/>
              <a:t>WorkWithPlus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sz="3400" dirty="0" err="1" smtClean="0"/>
              <a:t>Aumento</a:t>
            </a:r>
            <a:r>
              <a:rPr lang="en-US" sz="3400" dirty="0" smtClean="0"/>
              <a:t> de </a:t>
            </a:r>
            <a:r>
              <a:rPr lang="en-US" sz="4000" b="1" dirty="0" err="1" smtClean="0"/>
              <a:t>productividad</a:t>
            </a:r>
            <a:r>
              <a:rPr lang="en-US" sz="4000" b="1" dirty="0" smtClean="0"/>
              <a:t> de 80% </a:t>
            </a:r>
            <a:r>
              <a:rPr lang="en-US" sz="3400" dirty="0" smtClean="0"/>
              <a:t>en </a:t>
            </a:r>
            <a:r>
              <a:rPr lang="en-US" sz="3400" dirty="0" err="1" smtClean="0"/>
              <a:t>transacciones</a:t>
            </a:r>
            <a:r>
              <a:rPr lang="en-US" sz="3400" dirty="0" smtClean="0"/>
              <a:t> de </a:t>
            </a:r>
            <a:r>
              <a:rPr lang="en-US" sz="3400" dirty="0" err="1" smtClean="0"/>
              <a:t>baja</a:t>
            </a:r>
            <a:r>
              <a:rPr lang="en-US" sz="3400" dirty="0" smtClean="0"/>
              <a:t> </a:t>
            </a:r>
            <a:r>
              <a:rPr lang="en-US" sz="3400" dirty="0" err="1" smtClean="0"/>
              <a:t>complejidad</a:t>
            </a:r>
            <a:endParaRPr lang="en-US" sz="3400" dirty="0" smtClean="0"/>
          </a:p>
          <a:p>
            <a:pPr lvl="1">
              <a:lnSpc>
                <a:spcPct val="120000"/>
              </a:lnSpc>
            </a:pPr>
            <a:r>
              <a:rPr lang="en-US" sz="3400" dirty="0" err="1" smtClean="0"/>
              <a:t>Facilidad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el </a:t>
            </a:r>
            <a:r>
              <a:rPr lang="en-US" sz="3400" dirty="0" err="1" smtClean="0"/>
              <a:t>programador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</a:t>
            </a:r>
            <a:r>
              <a:rPr lang="en-US" sz="3400" dirty="0" err="1" smtClean="0"/>
              <a:t>armar</a:t>
            </a:r>
            <a:r>
              <a:rPr lang="en-US" sz="3400" dirty="0" smtClean="0"/>
              <a:t> </a:t>
            </a:r>
            <a:r>
              <a:rPr lang="en-US" sz="3800" b="1" dirty="0" err="1" smtClean="0"/>
              <a:t>transacciones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complejas</a:t>
            </a:r>
            <a:r>
              <a:rPr lang="en-US" sz="3400" dirty="0" smtClean="0"/>
              <a:t> con un layout </a:t>
            </a:r>
            <a:r>
              <a:rPr lang="en-US" sz="3400" dirty="0" err="1" smtClean="0"/>
              <a:t>muy</a:t>
            </a:r>
            <a:r>
              <a:rPr lang="en-US" sz="3400" dirty="0" smtClean="0"/>
              <a:t> </a:t>
            </a:r>
            <a:r>
              <a:rPr lang="en-US" sz="3400" dirty="0" err="1" smtClean="0"/>
              <a:t>agradable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el </a:t>
            </a:r>
            <a:r>
              <a:rPr lang="en-US" sz="3400" dirty="0" err="1" smtClean="0"/>
              <a:t>usuario</a:t>
            </a:r>
            <a:r>
              <a:rPr lang="en-US" sz="3400" dirty="0" smtClean="0"/>
              <a:t> final</a:t>
            </a:r>
          </a:p>
          <a:p>
            <a:pPr lvl="1">
              <a:lnSpc>
                <a:spcPct val="120000"/>
              </a:lnSpc>
            </a:pPr>
            <a:r>
              <a:rPr lang="en-US" sz="3800" b="1" dirty="0" err="1" smtClean="0"/>
              <a:t>Estandarización</a:t>
            </a:r>
            <a:r>
              <a:rPr lang="en-US" sz="3800" dirty="0" smtClean="0"/>
              <a:t> </a:t>
            </a:r>
            <a:r>
              <a:rPr lang="en-US" sz="3400" dirty="0" smtClean="0"/>
              <a:t>en todos los </a:t>
            </a:r>
            <a:r>
              <a:rPr lang="en-US" sz="3400" dirty="0" err="1" smtClean="0"/>
              <a:t>objetos</a:t>
            </a:r>
            <a:r>
              <a:rPr lang="en-US" sz="3400" dirty="0" smtClean="0"/>
              <a:t>, </a:t>
            </a:r>
            <a:r>
              <a:rPr lang="en-US" sz="3400" dirty="0" err="1" smtClean="0"/>
              <a:t>incluyendo</a:t>
            </a:r>
            <a:r>
              <a:rPr lang="en-US" sz="3400" dirty="0" smtClean="0"/>
              <a:t> </a:t>
            </a:r>
            <a:r>
              <a:rPr lang="en-US" sz="3400" dirty="0" err="1" smtClean="0"/>
              <a:t>seguridad</a:t>
            </a:r>
            <a:r>
              <a:rPr lang="en-US" sz="3400" dirty="0" smtClean="0"/>
              <a:t> y </a:t>
            </a:r>
            <a:r>
              <a:rPr lang="en-US" sz="3400" dirty="0" err="1" smtClean="0"/>
              <a:t>auditoría</a:t>
            </a:r>
            <a:endParaRPr lang="en-US" sz="3400" dirty="0" smtClean="0"/>
          </a:p>
          <a:p>
            <a:pPr lvl="1">
              <a:lnSpc>
                <a:spcPct val="120000"/>
              </a:lnSpc>
            </a:pPr>
            <a:r>
              <a:rPr lang="en-US" sz="3400" dirty="0" err="1" smtClean="0"/>
              <a:t>Uso</a:t>
            </a:r>
            <a:r>
              <a:rPr lang="en-US" sz="3400" dirty="0" smtClean="0"/>
              <a:t> de </a:t>
            </a:r>
            <a:r>
              <a:rPr lang="en-US" sz="3800" b="1" dirty="0" smtClean="0"/>
              <a:t>templates </a:t>
            </a:r>
            <a:r>
              <a:rPr lang="en-US" sz="3800" b="1" dirty="0" err="1" smtClean="0"/>
              <a:t>para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webpanels</a:t>
            </a:r>
            <a:r>
              <a:rPr lang="en-US" sz="3800" b="1" dirty="0" smtClean="0"/>
              <a:t> </a:t>
            </a:r>
            <a:r>
              <a:rPr lang="en-US" sz="3400" dirty="0" smtClean="0"/>
              <a:t>con </a:t>
            </a:r>
            <a:r>
              <a:rPr lang="en-US" sz="3400" dirty="0" err="1" smtClean="0"/>
              <a:t>códigos</a:t>
            </a:r>
            <a:r>
              <a:rPr lang="en-US" sz="3400" dirty="0" smtClean="0"/>
              <a:t> </a:t>
            </a:r>
            <a:r>
              <a:rPr lang="en-US" sz="3400" dirty="0" err="1" smtClean="0"/>
              <a:t>internos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</a:t>
            </a:r>
            <a:r>
              <a:rPr lang="en-US" sz="3400" dirty="0" err="1" smtClean="0"/>
              <a:t>tareas</a:t>
            </a:r>
            <a:r>
              <a:rPr lang="en-US" sz="3400" dirty="0" smtClean="0"/>
              <a:t> </a:t>
            </a:r>
            <a:r>
              <a:rPr lang="en-US" sz="3400" dirty="0" err="1" smtClean="0"/>
              <a:t>repetitivas</a:t>
            </a:r>
            <a:endParaRPr lang="en-US" sz="3400" dirty="0" smtClean="0"/>
          </a:p>
          <a:p>
            <a:pPr lvl="1">
              <a:lnSpc>
                <a:spcPct val="120000"/>
              </a:lnSpc>
            </a:pPr>
            <a:r>
              <a:rPr lang="en-US" sz="3400" dirty="0" err="1" smtClean="0"/>
              <a:t>Permitir</a:t>
            </a:r>
            <a:r>
              <a:rPr lang="en-US" sz="3400" dirty="0" smtClean="0"/>
              <a:t> </a:t>
            </a:r>
            <a:r>
              <a:rPr lang="en-US" sz="3400" dirty="0" err="1" smtClean="0"/>
              <a:t>hacer</a:t>
            </a:r>
            <a:r>
              <a:rPr lang="en-US" sz="3400" dirty="0" smtClean="0"/>
              <a:t> </a:t>
            </a:r>
            <a:r>
              <a:rPr lang="en-US" sz="3400" dirty="0" err="1" smtClean="0"/>
              <a:t>cambios</a:t>
            </a:r>
            <a:r>
              <a:rPr lang="en-US" sz="3400" dirty="0" smtClean="0"/>
              <a:t> en los </a:t>
            </a:r>
            <a:r>
              <a:rPr lang="en-US" sz="3400" dirty="0" err="1" smtClean="0"/>
              <a:t>objetos</a:t>
            </a:r>
            <a:r>
              <a:rPr lang="en-US" sz="3400" dirty="0" smtClean="0"/>
              <a:t> </a:t>
            </a:r>
            <a:r>
              <a:rPr lang="en-US" sz="3400" dirty="0" err="1" smtClean="0"/>
              <a:t>generados</a:t>
            </a:r>
            <a:r>
              <a:rPr lang="en-US" sz="3400" dirty="0" smtClean="0"/>
              <a:t> sin </a:t>
            </a:r>
            <a:r>
              <a:rPr lang="en-US" sz="3400" dirty="0" err="1" smtClean="0"/>
              <a:t>perder</a:t>
            </a:r>
            <a:r>
              <a:rPr lang="en-US" sz="3400" dirty="0" smtClean="0"/>
              <a:t> la </a:t>
            </a:r>
            <a:r>
              <a:rPr lang="en-US" sz="3400" dirty="0" err="1" smtClean="0"/>
              <a:t>referencia</a:t>
            </a:r>
            <a:r>
              <a:rPr lang="en-US" sz="3400" dirty="0" smtClean="0"/>
              <a:t> del pattern.</a:t>
            </a:r>
          </a:p>
          <a:p>
            <a:pPr>
              <a:lnSpc>
                <a:spcPct val="120000"/>
              </a:lnSpc>
            </a:pPr>
            <a:endParaRPr lang="pt-BR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números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856984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360 </a:t>
            </a:r>
            <a:r>
              <a:rPr lang="en-US" sz="2400" dirty="0" err="1" smtClean="0"/>
              <a:t>instancias</a:t>
            </a:r>
            <a:r>
              <a:rPr lang="en-US" sz="2400" dirty="0" smtClean="0"/>
              <a:t> </a:t>
            </a:r>
            <a:r>
              <a:rPr lang="en-US" sz="2400" dirty="0" err="1" smtClean="0"/>
              <a:t>generando</a:t>
            </a:r>
            <a:r>
              <a:rPr lang="en-US" sz="2400" dirty="0" smtClean="0"/>
              <a:t> 1700 </a:t>
            </a:r>
            <a:r>
              <a:rPr lang="en-US" sz="2400" dirty="0" err="1" smtClean="0"/>
              <a:t>objetos</a:t>
            </a:r>
            <a:r>
              <a:rPr lang="en-US" sz="2400" dirty="0" smtClean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2000" dirty="0" err="1" smtClean="0"/>
              <a:t>Consultas</a:t>
            </a:r>
            <a:r>
              <a:rPr lang="en-US" sz="2000" dirty="0" smtClean="0"/>
              <a:t>, </a:t>
            </a:r>
            <a:r>
              <a:rPr lang="en-US" sz="2000" dirty="0" err="1" smtClean="0"/>
              <a:t>auditoría</a:t>
            </a:r>
            <a:r>
              <a:rPr lang="en-US" sz="2000" dirty="0" smtClean="0"/>
              <a:t>, </a:t>
            </a:r>
            <a:r>
              <a:rPr lang="en-US" sz="2000" dirty="0" err="1" smtClean="0"/>
              <a:t>workwith</a:t>
            </a:r>
            <a:r>
              <a:rPr lang="en-US" sz="2000" dirty="0" smtClean="0"/>
              <a:t> y </a:t>
            </a:r>
            <a:r>
              <a:rPr lang="en-US" sz="2000" dirty="0" err="1" smtClean="0"/>
              <a:t>webcomponents</a:t>
            </a:r>
            <a:r>
              <a:rPr lang="en-US" sz="2000" dirty="0" smtClean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2000" dirty="0" err="1" smtClean="0"/>
              <a:t>Desarrollados</a:t>
            </a:r>
            <a:r>
              <a:rPr lang="en-US" sz="2000" dirty="0" smtClean="0"/>
              <a:t> en 2 </a:t>
            </a:r>
            <a:r>
              <a:rPr lang="en-US" sz="2000" dirty="0" err="1" smtClean="0"/>
              <a:t>semanas</a:t>
            </a:r>
            <a:r>
              <a:rPr lang="en-US" sz="2000" dirty="0" smtClean="0"/>
              <a:t> (se </a:t>
            </a:r>
            <a:r>
              <a:rPr lang="en-US" sz="2000" dirty="0" err="1" smtClean="0"/>
              <a:t>ahorró</a:t>
            </a:r>
            <a:r>
              <a:rPr lang="en-US" sz="2000" dirty="0" smtClean="0"/>
              <a:t> 2.5 </a:t>
            </a:r>
            <a:r>
              <a:rPr lang="en-US" sz="2000" dirty="0" err="1" smtClean="0"/>
              <a:t>meses</a:t>
            </a:r>
            <a:r>
              <a:rPr lang="en-US" sz="2000" dirty="0" smtClean="0"/>
              <a:t> con 3 </a:t>
            </a:r>
            <a:r>
              <a:rPr lang="en-US" sz="2000" dirty="0" err="1" smtClean="0"/>
              <a:t>pgms</a:t>
            </a:r>
            <a:r>
              <a:rPr lang="en-US" sz="20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2400" dirty="0" err="1" smtClean="0"/>
              <a:t>Facilidad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uso</a:t>
            </a:r>
            <a:r>
              <a:rPr lang="en-US" sz="2400" dirty="0" smtClean="0"/>
              <a:t> y </a:t>
            </a:r>
            <a:r>
              <a:rPr lang="en-US" sz="2400" dirty="0" err="1" smtClean="0"/>
              <a:t>aprendizaje</a:t>
            </a:r>
            <a:endParaRPr lang="en-US" sz="2400" dirty="0" smtClean="0"/>
          </a:p>
          <a:p>
            <a:pPr lvl="1">
              <a:lnSpc>
                <a:spcPct val="120000"/>
              </a:lnSpc>
            </a:pPr>
            <a:r>
              <a:rPr lang="en-US" sz="2000" dirty="0" err="1" smtClean="0"/>
              <a:t>Capacitación</a:t>
            </a:r>
            <a:r>
              <a:rPr lang="en-US" sz="2000" dirty="0" smtClean="0"/>
              <a:t> en 8 </a:t>
            </a:r>
            <a:r>
              <a:rPr lang="en-US" sz="2000" dirty="0" err="1" smtClean="0"/>
              <a:t>horas</a:t>
            </a:r>
            <a:r>
              <a:rPr lang="en-US" sz="2000" dirty="0" smtClean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/>
              <a:t>Y en 1 </a:t>
            </a:r>
            <a:r>
              <a:rPr lang="en-US" sz="2000" dirty="0" err="1" smtClean="0"/>
              <a:t>semana</a:t>
            </a:r>
            <a:r>
              <a:rPr lang="en-US" sz="2000" dirty="0" smtClean="0"/>
              <a:t> </a:t>
            </a:r>
            <a:r>
              <a:rPr lang="en-US" sz="2000" dirty="0" err="1" smtClean="0"/>
              <a:t>ya</a:t>
            </a:r>
            <a:r>
              <a:rPr lang="en-US" sz="2000" dirty="0" smtClean="0"/>
              <a:t> </a:t>
            </a:r>
            <a:r>
              <a:rPr lang="en-US" sz="2000" dirty="0" err="1" smtClean="0"/>
              <a:t>está</a:t>
            </a:r>
            <a:r>
              <a:rPr lang="en-US" sz="2000" dirty="0" smtClean="0"/>
              <a:t> </a:t>
            </a:r>
            <a:r>
              <a:rPr lang="en-US" sz="2000" dirty="0" err="1" smtClean="0"/>
              <a:t>apto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desarrollar</a:t>
            </a:r>
            <a:r>
              <a:rPr lang="en-US" sz="2000" dirty="0" smtClean="0"/>
              <a:t> con </a:t>
            </a:r>
            <a:r>
              <a:rPr lang="en-US" sz="2000" dirty="0" err="1" smtClean="0"/>
              <a:t>velocidad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400" dirty="0" err="1" smtClean="0">
                <a:sym typeface="Wingdings" pitchFamily="2" charset="2"/>
              </a:rPr>
              <a:t>Integración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muy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buena</a:t>
            </a:r>
            <a:r>
              <a:rPr lang="en-US" sz="2400" dirty="0" smtClean="0">
                <a:sym typeface="Wingdings" pitchFamily="2" charset="2"/>
              </a:rPr>
              <a:t> con el GX Server</a:t>
            </a:r>
          </a:p>
          <a:p>
            <a:pPr>
              <a:lnSpc>
                <a:spcPct val="120000"/>
              </a:lnSpc>
            </a:pPr>
            <a:r>
              <a:rPr lang="en-US" sz="2400" dirty="0" err="1" smtClean="0"/>
              <a:t>Programador</a:t>
            </a:r>
            <a:r>
              <a:rPr lang="en-US" sz="2400" dirty="0" smtClean="0"/>
              <a:t> senior: 4 </a:t>
            </a:r>
            <a:r>
              <a:rPr lang="en-US" sz="2400" dirty="0" err="1" smtClean="0"/>
              <a:t>horas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30 min </a:t>
            </a:r>
          </a:p>
          <a:p>
            <a:pPr lvl="1">
              <a:lnSpc>
                <a:spcPct val="120000"/>
              </a:lnSpc>
            </a:pPr>
            <a:r>
              <a:rPr lang="en-US" sz="2000" dirty="0" err="1" smtClean="0">
                <a:sym typeface="Wingdings" pitchFamily="2" charset="2"/>
              </a:rPr>
              <a:t>Auditoría</a:t>
            </a:r>
            <a:r>
              <a:rPr lang="en-US" sz="2000" dirty="0" smtClean="0">
                <a:sym typeface="Wingdings" pitchFamily="2" charset="2"/>
              </a:rPr>
              <a:t>, </a:t>
            </a:r>
            <a:r>
              <a:rPr lang="en-US" sz="2000" dirty="0" err="1" smtClean="0">
                <a:sym typeface="Wingdings" pitchFamily="2" charset="2"/>
              </a:rPr>
              <a:t>transacción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elaborada</a:t>
            </a:r>
            <a:r>
              <a:rPr lang="en-US" sz="2000" dirty="0" smtClean="0">
                <a:sym typeface="Wingdings" pitchFamily="2" charset="2"/>
              </a:rPr>
              <a:t> y </a:t>
            </a:r>
            <a:r>
              <a:rPr lang="en-US" sz="2000" dirty="0" err="1" smtClean="0">
                <a:sym typeface="Wingdings" pitchFamily="2" charset="2"/>
              </a:rPr>
              <a:t>reglas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aplicadas</a:t>
            </a:r>
            <a:endParaRPr lang="en-US" sz="2000" dirty="0" smtClean="0">
              <a:sym typeface="Wingdings" pitchFamily="2" charset="2"/>
            </a:endParaRP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ym typeface="Wingdings" pitchFamily="2" charset="2"/>
              </a:rPr>
              <a:t>El </a:t>
            </a:r>
            <a:r>
              <a:rPr lang="en-US" sz="2000" dirty="0" err="1" smtClean="0">
                <a:sym typeface="Wingdings" pitchFamily="2" charset="2"/>
              </a:rPr>
              <a:t>componente</a:t>
            </a:r>
            <a:r>
              <a:rPr lang="en-US" sz="2000" dirty="0" smtClean="0">
                <a:sym typeface="Wingdings" pitchFamily="2" charset="2"/>
              </a:rPr>
              <a:t> se </a:t>
            </a:r>
            <a:r>
              <a:rPr lang="en-US" sz="2000" dirty="0" err="1" smtClean="0">
                <a:sym typeface="Wingdings" pitchFamily="2" charset="2"/>
              </a:rPr>
              <a:t>paga</a:t>
            </a:r>
            <a:r>
              <a:rPr lang="en-US" sz="2000" dirty="0" smtClean="0">
                <a:sym typeface="Wingdings" pitchFamily="2" charset="2"/>
              </a:rPr>
              <a:t> en +-25 </a:t>
            </a:r>
            <a:r>
              <a:rPr lang="en-US" sz="2000" dirty="0" err="1" smtClean="0">
                <a:sym typeface="Wingdings" pitchFamily="2" charset="2"/>
              </a:rPr>
              <a:t>transacciones</a:t>
            </a:r>
            <a:endParaRPr lang="en-US" sz="2000" dirty="0" smtClean="0">
              <a:sym typeface="Wingdings" pitchFamily="2" charset="2"/>
            </a:endParaRPr>
          </a:p>
          <a:p>
            <a:pPr>
              <a:lnSpc>
                <a:spcPct val="140000"/>
              </a:lnSpc>
            </a:pPr>
            <a:r>
              <a:rPr lang="en-US" sz="2400" dirty="0" err="1" smtClean="0">
                <a:sym typeface="Wingdings" pitchFamily="2" charset="2"/>
              </a:rPr>
              <a:t>Ayuda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importante</a:t>
            </a:r>
            <a:r>
              <a:rPr lang="en-US" sz="2400" dirty="0" smtClean="0">
                <a:sym typeface="Wingdings" pitchFamily="2" charset="2"/>
              </a:rPr>
              <a:t> del </a:t>
            </a:r>
            <a:r>
              <a:rPr lang="en-US" sz="2400" dirty="0" err="1" smtClean="0">
                <a:sym typeface="Wingdings" pitchFamily="2" charset="2"/>
              </a:rPr>
              <a:t>proveedor</a:t>
            </a:r>
            <a:r>
              <a:rPr lang="en-US" sz="2400" dirty="0" smtClean="0">
                <a:sym typeface="Wingdings" pitchFamily="2" charset="2"/>
              </a:rPr>
              <a:t> (DVELOP)</a:t>
            </a:r>
          </a:p>
          <a:p>
            <a:pPr>
              <a:lnSpc>
                <a:spcPct val="140000"/>
              </a:lnSpc>
            </a:pPr>
            <a:endParaRPr lang="en-US" sz="2400" dirty="0" smtClean="0">
              <a:sym typeface="Wingdings" pitchFamily="2" charset="2"/>
            </a:endParaRPr>
          </a:p>
          <a:p>
            <a:pPr>
              <a:lnSpc>
                <a:spcPct val="140000"/>
              </a:lnSpc>
            </a:pPr>
            <a:endParaRPr lang="en-US" sz="2400" dirty="0" smtClean="0"/>
          </a:p>
          <a:p>
            <a:pPr>
              <a:lnSpc>
                <a:spcPct val="140000"/>
              </a:lnSpc>
            </a:pPr>
            <a:endParaRPr lang="pt-B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31168"/>
            <a:ext cx="6030838" cy="43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www.WorkWithPlus.com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560713" cy="4772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/>
          </a:p>
        </p:txBody>
      </p:sp>
      <p:pic>
        <p:nvPicPr>
          <p:cNvPr id="4" name="3 Imagen" descr="wwplu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-27385"/>
            <a:ext cx="6336704" cy="4608513"/>
          </a:xfrm>
          <a:prstGeom prst="rect">
            <a:avLst/>
          </a:prstGeom>
        </p:spPr>
      </p:pic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pic>
        <p:nvPicPr>
          <p:cNvPr id="6" name="5 Imagen" descr="chile_fla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0266" y="4855346"/>
            <a:ext cx="605095" cy="453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Bandera%20del%20Urugua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44250" y="4855346"/>
            <a:ext cx="605122" cy="453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8 Imagen" descr="bandera_argentin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1548" y="5639454"/>
            <a:ext cx="605122" cy="453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9 Imagen" descr="bandera_mexic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08540" y="5639454"/>
            <a:ext cx="605122" cy="453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10 Imagen" descr="fl_22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87258" y="4855346"/>
            <a:ext cx="605122" cy="453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11 Imagen" descr="Flag_of_Canada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94094" y="5639454"/>
            <a:ext cx="642942" cy="453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14 Imagen" descr="br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873274" y="4855346"/>
            <a:ext cx="642942" cy="450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r>
              <a:rPr lang="en-US" dirty="0" smtClean="0"/>
              <a:t>?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Muchas</a:t>
            </a:r>
            <a:r>
              <a:rPr lang="en-US" dirty="0" smtClean="0"/>
              <a:t> Gracias!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Laboratorio</a:t>
            </a:r>
            <a:r>
              <a:rPr lang="en-US" dirty="0" smtClean="0"/>
              <a:t> WorkWithPlus – 17:15 hrs (4P)</a:t>
            </a:r>
            <a:endParaRPr lang="es-UY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2132856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r>
              <a:rPr lang="en-US" sz="3300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Raavi" pitchFamily="2"/>
              </a:rPr>
              <a:t>Ing. </a:t>
            </a:r>
            <a:r>
              <a:rPr lang="en-US" sz="3300" dirty="0" err="1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Raavi" pitchFamily="2"/>
              </a:rPr>
              <a:t>Joaquín</a:t>
            </a:r>
            <a:r>
              <a:rPr lang="en-US" sz="3300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Raavi" pitchFamily="2"/>
              </a:rPr>
              <a:t> Alvarez</a:t>
            </a:r>
          </a:p>
          <a:p>
            <a:pPr algn="ctr"/>
            <a:r>
              <a:rPr lang="en-US" sz="3300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Raavi" pitchFamily="2"/>
                <a:hlinkClick r:id="rId2"/>
              </a:rPr>
              <a:t>jalvarez@dvelop.com.uy</a:t>
            </a:r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endParaRPr lang="en-US" sz="3300" dirty="0" smtClean="0">
              <a:solidFill>
                <a:schemeClr val="tx2"/>
              </a:solidFill>
              <a:latin typeface="Calibri" pitchFamily="34" charset="0"/>
              <a:ea typeface="Verdana" pitchFamily="34" charset="0"/>
              <a:cs typeface="Raavi" pitchFamily="2"/>
            </a:endParaRPr>
          </a:p>
          <a:p>
            <a:pPr algn="ctr"/>
            <a:r>
              <a:rPr lang="en-US" sz="3300" dirty="0" smtClean="0">
                <a:solidFill>
                  <a:schemeClr val="tx2"/>
                </a:solidFill>
                <a:latin typeface="Calibri" pitchFamily="34" charset="0"/>
                <a:ea typeface="Verdana" pitchFamily="34" charset="0"/>
                <a:cs typeface="Raavi" pitchFamily="2"/>
              </a:rPr>
              <a:t>www.dvelopsoftware.com</a:t>
            </a:r>
          </a:p>
        </p:txBody>
      </p:sp>
      <p:pic>
        <p:nvPicPr>
          <p:cNvPr id="6" name="5 Imagen" descr="10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429440"/>
            <a:ext cx="2794594" cy="1159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Triángulo isósceles"/>
          <p:cNvSpPr/>
          <p:nvPr/>
        </p:nvSpPr>
        <p:spPr>
          <a:xfrm>
            <a:off x="2123728" y="3757646"/>
            <a:ext cx="4464496" cy="1275570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" name="4 Triángulo isósceles"/>
          <p:cNvSpPr/>
          <p:nvPr/>
        </p:nvSpPr>
        <p:spPr>
          <a:xfrm rot="14431857">
            <a:off x="2665751" y="2524506"/>
            <a:ext cx="4705828" cy="1344522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5 Triángulo isósceles"/>
          <p:cNvSpPr/>
          <p:nvPr/>
        </p:nvSpPr>
        <p:spPr>
          <a:xfrm rot="7242941">
            <a:off x="1169184" y="2562391"/>
            <a:ext cx="4881198" cy="1394628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6 CuadroTexto"/>
          <p:cNvSpPr txBox="1"/>
          <p:nvPr/>
        </p:nvSpPr>
        <p:spPr>
          <a:xfrm>
            <a:off x="2699792" y="528204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Costo</a:t>
            </a:r>
            <a:r>
              <a:rPr lang="en-US" sz="2800" dirty="0" smtClean="0"/>
              <a:t>/</a:t>
            </a:r>
            <a:r>
              <a:rPr lang="en-US" sz="2800" dirty="0" err="1" smtClean="0"/>
              <a:t>Beneficio</a:t>
            </a:r>
            <a:endParaRPr lang="es-UY" sz="28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5076056" y="2329716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Evolución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800" dirty="0" err="1" smtClean="0"/>
              <a:t>Soporte</a:t>
            </a:r>
            <a:endParaRPr lang="es-UY" sz="2800" dirty="0" err="1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395536" y="2516123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Flexibilidad</a:t>
            </a:r>
            <a:endParaRPr lang="en-US" sz="2800" dirty="0" smtClean="0"/>
          </a:p>
        </p:txBody>
      </p:sp>
      <p:pic>
        <p:nvPicPr>
          <p:cNvPr id="34818" name="Picture 2" descr="C:\Users\jalvarez\Desktop\Untitled-3 cop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0512" y="2605518"/>
            <a:ext cx="1958920" cy="1822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Triángulo isósceles"/>
          <p:cNvSpPr/>
          <p:nvPr/>
        </p:nvSpPr>
        <p:spPr>
          <a:xfrm>
            <a:off x="2123728" y="3757646"/>
            <a:ext cx="4464496" cy="1275570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" name="4 Triángulo isósceles"/>
          <p:cNvSpPr/>
          <p:nvPr/>
        </p:nvSpPr>
        <p:spPr>
          <a:xfrm rot="14431857">
            <a:off x="2665751" y="2524506"/>
            <a:ext cx="4705828" cy="1344522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5 Triángulo isósceles"/>
          <p:cNvSpPr/>
          <p:nvPr/>
        </p:nvSpPr>
        <p:spPr>
          <a:xfrm rot="7242941">
            <a:off x="699471" y="2362697"/>
            <a:ext cx="5639512" cy="1611289"/>
          </a:xfrm>
          <a:prstGeom prst="triangle">
            <a:avLst/>
          </a:prstGeom>
          <a:solidFill>
            <a:srgbClr val="EDCB0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6 CuadroTexto"/>
          <p:cNvSpPr txBox="1"/>
          <p:nvPr/>
        </p:nvSpPr>
        <p:spPr>
          <a:xfrm>
            <a:off x="2699792" y="528204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Costo</a:t>
            </a:r>
            <a:r>
              <a:rPr lang="en-US" sz="2800" dirty="0" smtClean="0"/>
              <a:t>/</a:t>
            </a:r>
            <a:r>
              <a:rPr lang="en-US" sz="2800" dirty="0" err="1" smtClean="0"/>
              <a:t>Beneficio</a:t>
            </a:r>
            <a:endParaRPr lang="es-UY" sz="28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5076056" y="2329716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Evolución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800" dirty="0" err="1" smtClean="0"/>
              <a:t>Soporte</a:t>
            </a:r>
            <a:endParaRPr lang="es-UY" sz="2800" dirty="0" err="1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179512" y="242088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Flexibilidad</a:t>
            </a:r>
            <a:endParaRPr lang="en-US" sz="2800" b="1" dirty="0" smtClean="0"/>
          </a:p>
        </p:txBody>
      </p:sp>
      <p:pic>
        <p:nvPicPr>
          <p:cNvPr id="34818" name="Picture 2" descr="C:\Users\jalvarez\Desktop\Untitled-3 cop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0512" y="2605518"/>
            <a:ext cx="1958920" cy="1822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Flexibilidad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Declaración</a:t>
            </a:r>
            <a:r>
              <a:rPr lang="en-US" dirty="0" smtClean="0"/>
              <a:t> </a:t>
            </a:r>
            <a:r>
              <a:rPr lang="en-US" dirty="0" err="1" smtClean="0"/>
              <a:t>jerárquica</a:t>
            </a:r>
            <a:r>
              <a:rPr lang="en-US" dirty="0" smtClean="0"/>
              <a:t> de Web Forms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Flexibilidad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1026" name="Picture 2" descr="D:\Documentos\Snagit\Jer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6856413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Documentos\Snagit\Jer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6856413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D:\Documentos\Snagit\J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340768"/>
            <a:ext cx="6856412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Documentos\Snagit\Jer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340768"/>
            <a:ext cx="6856413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Flexibilidad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Forms </a:t>
            </a:r>
            <a:r>
              <a:rPr lang="en-US" dirty="0" err="1" smtClean="0"/>
              <a:t>basados</a:t>
            </a:r>
            <a:r>
              <a:rPr lang="en-US" dirty="0" smtClean="0"/>
              <a:t> en templates</a:t>
            </a:r>
          </a:p>
        </p:txBody>
      </p:sp>
      <p:pic>
        <p:nvPicPr>
          <p:cNvPr id="5" name="Picture 2" descr="D:\Documentos\Snagit\Templates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32856"/>
            <a:ext cx="6621473" cy="4180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D:\Documentos\Snagit\UserZone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8053" y="1817801"/>
            <a:ext cx="6798783" cy="4292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Documentos\Snagit\UserZo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192" y="2348930"/>
            <a:ext cx="6831200" cy="431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Flexibilidad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Modificaciones</a:t>
            </a:r>
            <a:r>
              <a:rPr lang="en-US" dirty="0" smtClean="0"/>
              <a:t> en los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generados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Triángulo isósceles"/>
          <p:cNvSpPr/>
          <p:nvPr/>
        </p:nvSpPr>
        <p:spPr>
          <a:xfrm>
            <a:off x="2123728" y="3757646"/>
            <a:ext cx="4464496" cy="1275570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5 Triángulo isósceles"/>
          <p:cNvSpPr/>
          <p:nvPr/>
        </p:nvSpPr>
        <p:spPr>
          <a:xfrm rot="14516123">
            <a:off x="2307014" y="2276404"/>
            <a:ext cx="5639512" cy="1611289"/>
          </a:xfrm>
          <a:prstGeom prst="triangle">
            <a:avLst/>
          </a:prstGeom>
          <a:solidFill>
            <a:srgbClr val="EDCB01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6 CuadroTexto"/>
          <p:cNvSpPr txBox="1"/>
          <p:nvPr/>
        </p:nvSpPr>
        <p:spPr>
          <a:xfrm>
            <a:off x="2699792" y="528204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Costo</a:t>
            </a:r>
            <a:r>
              <a:rPr lang="en-US" sz="2800" dirty="0" smtClean="0"/>
              <a:t>/</a:t>
            </a:r>
            <a:r>
              <a:rPr lang="en-US" sz="2800" dirty="0" err="1" smtClean="0"/>
              <a:t>Beneficio</a:t>
            </a:r>
            <a:endParaRPr lang="es-UY" sz="28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5292080" y="2329716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Evolución</a:t>
            </a:r>
            <a:r>
              <a:rPr lang="en-US" sz="2400" b="1" dirty="0" smtClean="0"/>
              <a:t> </a:t>
            </a:r>
          </a:p>
          <a:p>
            <a:pPr algn="ctr"/>
            <a:r>
              <a:rPr lang="en-US" sz="2800" b="1" dirty="0" err="1" smtClean="0"/>
              <a:t>Soporte</a:t>
            </a:r>
            <a:endParaRPr lang="es-UY" sz="2800" b="1" dirty="0" err="1" smtClean="0"/>
          </a:p>
        </p:txBody>
      </p:sp>
      <p:sp>
        <p:nvSpPr>
          <p:cNvPr id="11" name="10 Triángulo isósceles"/>
          <p:cNvSpPr/>
          <p:nvPr/>
        </p:nvSpPr>
        <p:spPr>
          <a:xfrm rot="7242941">
            <a:off x="1169184" y="2562391"/>
            <a:ext cx="4881198" cy="1394628"/>
          </a:xfrm>
          <a:prstGeom prst="triangle">
            <a:avLst/>
          </a:prstGeom>
          <a:solidFill>
            <a:srgbClr val="FEE550"/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11 CuadroTexto"/>
          <p:cNvSpPr txBox="1"/>
          <p:nvPr/>
        </p:nvSpPr>
        <p:spPr>
          <a:xfrm>
            <a:off x="395536" y="2516123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Flexibilidad</a:t>
            </a:r>
            <a:endParaRPr lang="en-US" sz="2800" dirty="0" smtClean="0"/>
          </a:p>
        </p:txBody>
      </p:sp>
      <p:pic>
        <p:nvPicPr>
          <p:cNvPr id="34818" name="Picture 2" descr="C:\Users\jalvarez\Desktop\Untitled-3 cop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0512" y="2605518"/>
            <a:ext cx="1958920" cy="1822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XGXtemplate_claro">
  <a:themeElements>
    <a:clrScheme name="XXGX Claro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AD7FA3"/>
      </a:accent1>
      <a:accent2>
        <a:srgbClr val="DD8047"/>
      </a:accent2>
      <a:accent3>
        <a:srgbClr val="D8C95C"/>
      </a:accent3>
      <a:accent4>
        <a:srgbClr val="79A4C1"/>
      </a:accent4>
      <a:accent5>
        <a:srgbClr val="7BA79D"/>
      </a:accent5>
      <a:accent6>
        <a:srgbClr val="968C8C"/>
      </a:accent6>
      <a:hlink>
        <a:srgbClr val="1B9BDB"/>
      </a:hlink>
      <a:folHlink>
        <a:srgbClr val="A10B9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1309</TotalTime>
  <Words>433</Words>
  <Application>Microsoft Office PowerPoint</Application>
  <PresentationFormat>Presentación en pantalla (4:3)</PresentationFormat>
  <Paragraphs>111</Paragraphs>
  <Slides>21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XXGXtemplate_claro</vt:lpstr>
      <vt:lpstr>WorkWithPlus 4.0</vt:lpstr>
      <vt:lpstr>Diapositiva 2</vt:lpstr>
      <vt:lpstr>Diapositiva 3</vt:lpstr>
      <vt:lpstr>Diapositiva 4</vt:lpstr>
      <vt:lpstr>Flexibilidad</vt:lpstr>
      <vt:lpstr>Flexibilidad</vt:lpstr>
      <vt:lpstr>Flexibilidad</vt:lpstr>
      <vt:lpstr>Flexibilidad</vt:lpstr>
      <vt:lpstr>Diapositiva 9</vt:lpstr>
      <vt:lpstr>Evolución / Soporte</vt:lpstr>
      <vt:lpstr>Evolución / Soporte</vt:lpstr>
      <vt:lpstr>Diapositiva 12</vt:lpstr>
      <vt:lpstr>Quienes somos?</vt:lpstr>
      <vt:lpstr>Clientes</vt:lpstr>
      <vt:lpstr>Proyecto Conversión a GX</vt:lpstr>
      <vt:lpstr>Ventajas WorkWithPlus</vt:lpstr>
      <vt:lpstr>Algunos números importantes</vt:lpstr>
      <vt:lpstr>Diapositiva 18</vt:lpstr>
      <vt:lpstr>www.WorkWithPlus.com</vt:lpstr>
      <vt:lpstr>Preguntas?</vt:lpstr>
      <vt:lpstr>Muchas 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WorkWithPlus: Título de la conferencia</dc:title>
  <dc:creator>jalvarez</dc:creator>
  <cp:lastModifiedBy>jalvarez</cp:lastModifiedBy>
  <cp:revision>85</cp:revision>
  <dcterms:created xsi:type="dcterms:W3CDTF">2010-09-10T12:48:40Z</dcterms:created>
  <dcterms:modified xsi:type="dcterms:W3CDTF">2010-09-14T11:59:10Z</dcterms:modified>
</cp:coreProperties>
</file>